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5B63D-4A8D-41BB-9CD0-41C86033C4BC}" type="datetimeFigureOut">
              <a:rPr lang="en-US" smtClean="0"/>
              <a:pPr/>
              <a:t>5/6/2010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F6B23-5802-4373-A926-5C27E43B48C3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5B63D-4A8D-41BB-9CD0-41C86033C4BC}" type="datetimeFigureOut">
              <a:rPr lang="en-US" smtClean="0"/>
              <a:pPr/>
              <a:t>5/6/2010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F6B23-5802-4373-A926-5C27E43B48C3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5B63D-4A8D-41BB-9CD0-41C86033C4BC}" type="datetimeFigureOut">
              <a:rPr lang="en-US" smtClean="0"/>
              <a:pPr/>
              <a:t>5/6/2010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F6B23-5802-4373-A926-5C27E43B48C3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5B63D-4A8D-41BB-9CD0-41C86033C4BC}" type="datetimeFigureOut">
              <a:rPr lang="en-US" smtClean="0"/>
              <a:pPr/>
              <a:t>5/6/2010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F6B23-5802-4373-A926-5C27E43B48C3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5B63D-4A8D-41BB-9CD0-41C86033C4BC}" type="datetimeFigureOut">
              <a:rPr lang="en-US" smtClean="0"/>
              <a:pPr/>
              <a:t>5/6/2010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F6B23-5802-4373-A926-5C27E43B48C3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5B63D-4A8D-41BB-9CD0-41C86033C4BC}" type="datetimeFigureOut">
              <a:rPr lang="en-US" smtClean="0"/>
              <a:pPr/>
              <a:t>5/6/2010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F6B23-5802-4373-A926-5C27E43B48C3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5B63D-4A8D-41BB-9CD0-41C86033C4BC}" type="datetimeFigureOut">
              <a:rPr lang="en-US" smtClean="0"/>
              <a:pPr/>
              <a:t>5/6/2010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F6B23-5802-4373-A926-5C27E43B48C3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5B63D-4A8D-41BB-9CD0-41C86033C4BC}" type="datetimeFigureOut">
              <a:rPr lang="en-US" smtClean="0"/>
              <a:pPr/>
              <a:t>5/6/2010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F6B23-5802-4373-A926-5C27E43B48C3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5B63D-4A8D-41BB-9CD0-41C86033C4BC}" type="datetimeFigureOut">
              <a:rPr lang="en-US" smtClean="0"/>
              <a:pPr/>
              <a:t>5/6/2010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F6B23-5802-4373-A926-5C27E43B48C3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5B63D-4A8D-41BB-9CD0-41C86033C4BC}" type="datetimeFigureOut">
              <a:rPr lang="en-US" smtClean="0"/>
              <a:pPr/>
              <a:t>5/6/2010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F6B23-5802-4373-A926-5C27E43B48C3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61E5B63D-4A8D-41BB-9CD0-41C86033C4BC}" type="datetimeFigureOut">
              <a:rPr lang="en-US" smtClean="0"/>
              <a:pPr/>
              <a:t>5/6/2010</a:t>
            </a:fld>
            <a:endParaRPr lang="en-CA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1C1F6B23-5802-4373-A926-5C27E43B48C3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61E5B63D-4A8D-41BB-9CD0-41C86033C4BC}" type="datetimeFigureOut">
              <a:rPr lang="en-US" smtClean="0"/>
              <a:pPr/>
              <a:t>5/6/2010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C1F6B23-5802-4373-A926-5C27E43B48C3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Chapter 14 Review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Personality</a:t>
            </a:r>
            <a:endParaRPr lang="en-CA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Theories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According to </a:t>
            </a:r>
            <a:r>
              <a:rPr lang="en-US" dirty="0" err="1" smtClean="0"/>
              <a:t>Behaviourism</a:t>
            </a:r>
            <a:r>
              <a:rPr lang="en-US" dirty="0" smtClean="0"/>
              <a:t>, contingencies of reinforcement are</a:t>
            </a:r>
          </a:p>
          <a:p>
            <a:pPr marL="971550" lvl="1" indent="-514350">
              <a:buAutoNum type="alphaLcPeriod"/>
            </a:pPr>
            <a:r>
              <a:rPr lang="en-US" dirty="0" smtClean="0"/>
              <a:t>Conditions that reinforce </a:t>
            </a:r>
            <a:r>
              <a:rPr lang="en-US" dirty="0" err="1" smtClean="0"/>
              <a:t>behaviour</a:t>
            </a:r>
            <a:endParaRPr lang="en-US" dirty="0" smtClean="0"/>
          </a:p>
          <a:p>
            <a:pPr marL="971550" lvl="1" indent="-514350">
              <a:buAutoNum type="alphaLcPeriod"/>
            </a:pPr>
            <a:r>
              <a:rPr lang="en-US" dirty="0" smtClean="0"/>
              <a:t>Punishments to dissuade </a:t>
            </a:r>
            <a:r>
              <a:rPr lang="en-US" dirty="0" err="1" smtClean="0"/>
              <a:t>behaviour</a:t>
            </a:r>
            <a:endParaRPr lang="en-US" dirty="0" smtClean="0"/>
          </a:p>
          <a:p>
            <a:pPr marL="971550" lvl="1" indent="-514350">
              <a:buAutoNum type="alphaLcPeriod"/>
            </a:pPr>
            <a:r>
              <a:rPr lang="en-US" dirty="0" smtClean="0"/>
              <a:t>People who reinforce negative </a:t>
            </a:r>
            <a:r>
              <a:rPr lang="en-US" dirty="0" err="1" smtClean="0"/>
              <a:t>behaviour</a:t>
            </a:r>
            <a:endParaRPr lang="en-US" dirty="0" smtClean="0"/>
          </a:p>
          <a:p>
            <a:pPr marL="971550" lvl="1" indent="-514350">
              <a:buAutoNum type="alphaLcPeriod"/>
            </a:pPr>
            <a:r>
              <a:rPr lang="en-US" dirty="0" smtClean="0"/>
              <a:t>Thought patterns that reinforce the individual’s own </a:t>
            </a:r>
            <a:r>
              <a:rPr lang="en-US" dirty="0" err="1" smtClean="0"/>
              <a:t>behaviour</a:t>
            </a:r>
            <a:r>
              <a:rPr lang="en-US" dirty="0" smtClean="0"/>
              <a:t>.</a:t>
            </a:r>
          </a:p>
          <a:p>
            <a:pPr marL="971550" lvl="1" indent="-514350">
              <a:buAutoNum type="alphaLcPeriod"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Learning Theories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According to </a:t>
            </a:r>
            <a:r>
              <a:rPr lang="en-US" dirty="0" err="1" smtClean="0"/>
              <a:t>Behaviourism</a:t>
            </a:r>
            <a:r>
              <a:rPr lang="en-US" dirty="0" smtClean="0"/>
              <a:t>, people _________________their contingencies of reinforcement.</a:t>
            </a:r>
          </a:p>
          <a:p>
            <a:pPr marL="971550" lvl="1" indent="-514350">
              <a:buAutoNum type="alphaLcPeriod"/>
            </a:pPr>
            <a:r>
              <a:rPr lang="en-US" dirty="0" smtClean="0"/>
              <a:t>Are aware of</a:t>
            </a:r>
          </a:p>
          <a:p>
            <a:pPr marL="971550" lvl="1" indent="-514350">
              <a:buAutoNum type="alphaLcPeriod"/>
            </a:pPr>
            <a:r>
              <a:rPr lang="en-US" dirty="0" smtClean="0"/>
              <a:t>Choose</a:t>
            </a:r>
          </a:p>
          <a:p>
            <a:pPr marL="971550" lvl="1" indent="-514350">
              <a:buAutoNum type="alphaLcPeriod"/>
            </a:pPr>
            <a:r>
              <a:rPr lang="en-US" dirty="0" smtClean="0"/>
              <a:t>Are unaware of</a:t>
            </a:r>
          </a:p>
          <a:p>
            <a:pPr marL="971550" lvl="1" indent="-514350">
              <a:buAutoNum type="alphaLcPeriod"/>
            </a:pPr>
            <a:r>
              <a:rPr lang="en-US" dirty="0" smtClean="0"/>
              <a:t>Are somewhat aware of</a:t>
            </a:r>
          </a:p>
          <a:p>
            <a:pPr marL="971550" lvl="1" indent="-514350">
              <a:buAutoNum type="alphaLcPeriod"/>
            </a:pP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77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6" dur="77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8" dur="77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0" dur="77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Learning Theories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social cognitive theory, self-efficacy is</a:t>
            </a:r>
          </a:p>
          <a:p>
            <a:pPr marL="971550" lvl="1" indent="-514350">
              <a:buAutoNum type="alphaLcPeriod"/>
            </a:pPr>
            <a:r>
              <a:rPr lang="en-US" dirty="0" smtClean="0"/>
              <a:t>Our perception of our ability to succeed</a:t>
            </a:r>
          </a:p>
          <a:p>
            <a:pPr marL="971550" lvl="1" indent="-514350">
              <a:buAutoNum type="alphaLcPeriod"/>
            </a:pPr>
            <a:r>
              <a:rPr lang="en-US" dirty="0" smtClean="0"/>
              <a:t>Our overall view of ourselves</a:t>
            </a:r>
          </a:p>
          <a:p>
            <a:pPr marL="971550" lvl="1" indent="-514350">
              <a:buAutoNum type="alphaLcPeriod"/>
            </a:pPr>
            <a:r>
              <a:rPr lang="en-US" dirty="0" smtClean="0"/>
              <a:t>The ability to motivate oneself</a:t>
            </a:r>
          </a:p>
          <a:p>
            <a:pPr marL="971550" lvl="1" indent="-514350">
              <a:buAutoNum type="alphaLcPeriod"/>
            </a:pPr>
            <a:r>
              <a:rPr lang="en-US" dirty="0" smtClean="0"/>
              <a:t>Awareness of oneself</a:t>
            </a:r>
          </a:p>
          <a:p>
            <a:pPr marL="971550" lvl="1" indent="-514350">
              <a:buAutoNum type="alphaLcPeriod"/>
            </a:pP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7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77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21600000">
                                      <p:cBhvr>
                                        <p:cTn id="5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Learning Theories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According to </a:t>
            </a:r>
            <a:r>
              <a:rPr lang="en-US" dirty="0" err="1" smtClean="0"/>
              <a:t>Bandura</a:t>
            </a:r>
            <a:r>
              <a:rPr lang="en-US" dirty="0" smtClean="0"/>
              <a:t>, if outcome expectations are positive,</a:t>
            </a:r>
          </a:p>
          <a:p>
            <a:pPr marL="971550" lvl="1" indent="-514350">
              <a:buAutoNum type="alphaLcPeriod"/>
            </a:pPr>
            <a:r>
              <a:rPr lang="en-US" dirty="0" smtClean="0"/>
              <a:t>The individual will have positive self-esteem</a:t>
            </a:r>
          </a:p>
          <a:p>
            <a:pPr marL="971550" lvl="1" indent="-514350">
              <a:buAutoNum type="alphaLcPeriod"/>
            </a:pPr>
            <a:r>
              <a:rPr lang="en-US" dirty="0" smtClean="0"/>
              <a:t>The individual will keep trying to succeed</a:t>
            </a:r>
          </a:p>
          <a:p>
            <a:pPr marL="971550" lvl="1" indent="-514350">
              <a:buAutoNum type="alphaLcPeriod"/>
            </a:pPr>
            <a:r>
              <a:rPr lang="en-US" dirty="0" smtClean="0"/>
              <a:t>The individual will give up</a:t>
            </a:r>
          </a:p>
          <a:p>
            <a:pPr marL="971550" lvl="1" indent="-514350">
              <a:buAutoNum type="alphaLcPeriod"/>
            </a:pPr>
            <a:r>
              <a:rPr lang="en-US" dirty="0" smtClean="0"/>
              <a:t>The individual has unrealistic perceptions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21600000">
                                      <p:cBhvr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Humanistic Theories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Humanistic theories make the assumption that</a:t>
            </a:r>
          </a:p>
          <a:p>
            <a:pPr marL="971550" lvl="1" indent="-514350">
              <a:buAutoNum type="alphaLcPeriod"/>
            </a:pPr>
            <a:r>
              <a:rPr lang="en-CA" dirty="0" smtClean="0"/>
              <a:t>All people are equal</a:t>
            </a:r>
          </a:p>
          <a:p>
            <a:pPr marL="971550" lvl="1" indent="-514350">
              <a:buAutoNum type="alphaLcPeriod"/>
            </a:pPr>
            <a:r>
              <a:rPr lang="en-CA" dirty="0" smtClean="0"/>
              <a:t>All people are inherently good</a:t>
            </a:r>
          </a:p>
          <a:p>
            <a:pPr marL="971550" lvl="1" indent="-514350">
              <a:buAutoNum type="alphaLcPeriod"/>
            </a:pPr>
            <a:r>
              <a:rPr lang="en-CA" dirty="0" smtClean="0"/>
              <a:t>All people are inherently motivated</a:t>
            </a:r>
          </a:p>
          <a:p>
            <a:pPr marL="971550" lvl="1" indent="-514350">
              <a:buAutoNum type="alphaLcPeriod"/>
            </a:pPr>
            <a:r>
              <a:rPr lang="en-CA" dirty="0" smtClean="0"/>
              <a:t>All people are inherently goal oriented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4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4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Humanistic Theories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All of the following are traits of self-actualized individuals except</a:t>
            </a:r>
          </a:p>
          <a:p>
            <a:pPr marL="971550" lvl="1" indent="-514350">
              <a:buAutoNum type="alphaLcPeriod"/>
            </a:pPr>
            <a:r>
              <a:rPr lang="en-CA" dirty="0" smtClean="0"/>
              <a:t>Need for approval from others</a:t>
            </a:r>
          </a:p>
          <a:p>
            <a:pPr marL="971550" lvl="1" indent="-514350">
              <a:buAutoNum type="alphaLcPeriod"/>
            </a:pPr>
            <a:r>
              <a:rPr lang="en-CA" dirty="0" smtClean="0"/>
              <a:t>Spontaneity</a:t>
            </a:r>
          </a:p>
          <a:p>
            <a:pPr marL="971550" lvl="1" indent="-514350">
              <a:buAutoNum type="alphaLcPeriod"/>
            </a:pPr>
            <a:r>
              <a:rPr lang="en-CA" dirty="0" smtClean="0"/>
              <a:t>Problem-centered</a:t>
            </a:r>
          </a:p>
          <a:p>
            <a:pPr marL="971550" lvl="1" indent="-514350">
              <a:buAutoNum type="alphaLcPeriod"/>
            </a:pPr>
            <a:r>
              <a:rPr lang="en-CA" dirty="0" smtClean="0"/>
              <a:t>Few but deep relationships</a:t>
            </a:r>
          </a:p>
          <a:p>
            <a:pPr marL="971550" lvl="1" indent="-514350">
              <a:buAutoNum type="alphaLcPeriod"/>
            </a:pPr>
            <a:endParaRPr lang="en-CA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4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4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Humanistic Theories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Which of the following is a criticism of Maslow’s theories?</a:t>
            </a:r>
          </a:p>
          <a:p>
            <a:pPr marL="971550" lvl="1" indent="-514350">
              <a:buAutoNum type="alphaLcPeriod"/>
            </a:pPr>
            <a:r>
              <a:rPr lang="en-CA" dirty="0" smtClean="0"/>
              <a:t>Assumption of goodness is an intrusion of values</a:t>
            </a:r>
          </a:p>
          <a:p>
            <a:pPr marL="971550" lvl="1" indent="-514350">
              <a:buAutoNum type="alphaLcPeriod"/>
            </a:pPr>
            <a:r>
              <a:rPr lang="en-CA" dirty="0" smtClean="0"/>
              <a:t>Eurocentric definition of self-actualization</a:t>
            </a:r>
          </a:p>
          <a:p>
            <a:pPr marL="971550" lvl="1" indent="-514350">
              <a:buAutoNum type="alphaLcPeriod"/>
            </a:pPr>
            <a:r>
              <a:rPr lang="en-CA" dirty="0" smtClean="0"/>
              <a:t>Sample selection is not random</a:t>
            </a:r>
          </a:p>
          <a:p>
            <a:pPr marL="971550" lvl="1" indent="-514350">
              <a:buAutoNum type="alphaLcPeriod"/>
            </a:pPr>
            <a:r>
              <a:rPr lang="en-CA" dirty="0" smtClean="0"/>
              <a:t>All of the above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Humanistic Theories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According to Carl Rogers, what is “unconditional positive regard”?</a:t>
            </a:r>
          </a:p>
          <a:p>
            <a:pPr marL="971550" lvl="1" indent="-514350">
              <a:buAutoNum type="alphaLcPeriod"/>
            </a:pPr>
            <a:r>
              <a:rPr lang="en-CA" dirty="0" smtClean="0"/>
              <a:t>People will always remember you</a:t>
            </a:r>
          </a:p>
          <a:p>
            <a:pPr marL="971550" lvl="1" indent="-514350">
              <a:buAutoNum type="alphaLcPeriod"/>
            </a:pPr>
            <a:r>
              <a:rPr lang="en-CA" dirty="0" smtClean="0"/>
              <a:t>People tend to treat others politely to maintain harmony.</a:t>
            </a:r>
          </a:p>
          <a:p>
            <a:pPr marL="971550" lvl="1" indent="-514350">
              <a:buAutoNum type="alphaLcPeriod"/>
            </a:pPr>
            <a:r>
              <a:rPr lang="en-CA" dirty="0" smtClean="0"/>
              <a:t>Acceptance of an individual or the self for virtues and flaws</a:t>
            </a:r>
          </a:p>
          <a:p>
            <a:pPr marL="971550" lvl="1" indent="-514350">
              <a:buAutoNum type="alphaLcPeriod"/>
            </a:pPr>
            <a:r>
              <a:rPr lang="en-CA" dirty="0" smtClean="0"/>
              <a:t>Over-permissive parenting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4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4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80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Humanistic Theories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According to Rogers, “conditions of worth” are</a:t>
            </a:r>
          </a:p>
          <a:p>
            <a:pPr marL="971550" lvl="1" indent="-514350">
              <a:buAutoNum type="alphaLcPeriod"/>
            </a:pPr>
            <a:r>
              <a:rPr lang="en-CA" dirty="0" smtClean="0"/>
              <a:t>Parameters we put on our value as individuals</a:t>
            </a:r>
          </a:p>
          <a:p>
            <a:pPr marL="971550" lvl="1" indent="-514350">
              <a:buAutoNum type="alphaLcPeriod"/>
            </a:pPr>
            <a:r>
              <a:rPr lang="en-CA" dirty="0" smtClean="0"/>
              <a:t>Conditions we put on ourselves to be valued</a:t>
            </a:r>
          </a:p>
          <a:p>
            <a:pPr marL="971550" lvl="1" indent="-514350">
              <a:buAutoNum type="alphaLcPeriod"/>
            </a:pPr>
            <a:r>
              <a:rPr lang="en-CA" dirty="0" smtClean="0"/>
              <a:t>Conditions others put on us that must be met before they will accept us</a:t>
            </a:r>
          </a:p>
          <a:p>
            <a:pPr marL="971550" lvl="1" indent="-514350">
              <a:buAutoNum type="alphaLcPeriod"/>
            </a:pPr>
            <a:r>
              <a:rPr lang="en-CA" dirty="0" smtClean="0"/>
              <a:t>Checklists we create to determine the value or worth of another individual</a:t>
            </a:r>
          </a:p>
          <a:p>
            <a:pPr marL="971550" lvl="1" indent="-514350">
              <a:buAutoNum type="alphaLcPeriod"/>
            </a:pP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8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Cognitive Theories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A schema is</a:t>
            </a:r>
          </a:p>
          <a:p>
            <a:pPr marL="971550" lvl="1" indent="-514350">
              <a:buAutoNum type="alphaLcPeriod"/>
            </a:pPr>
            <a:r>
              <a:rPr lang="en-CA" dirty="0" smtClean="0"/>
              <a:t>How we perceive ourselves</a:t>
            </a:r>
          </a:p>
          <a:p>
            <a:pPr marL="971550" lvl="1" indent="-514350">
              <a:buAutoNum type="alphaLcPeriod"/>
            </a:pPr>
            <a:r>
              <a:rPr lang="en-CA" dirty="0" smtClean="0"/>
              <a:t>How we perceive the world</a:t>
            </a:r>
          </a:p>
          <a:p>
            <a:pPr marL="971550" lvl="1" indent="-514350">
              <a:buAutoNum type="alphaLcPeriod"/>
            </a:pPr>
            <a:r>
              <a:rPr lang="en-CA" dirty="0" smtClean="0"/>
              <a:t>How we perceive others</a:t>
            </a:r>
          </a:p>
          <a:p>
            <a:pPr marL="971550" lvl="1" indent="-514350">
              <a:buAutoNum type="alphaLcPeriod"/>
            </a:pPr>
            <a:r>
              <a:rPr lang="en-CA" dirty="0" smtClean="0"/>
              <a:t>How we think others perceive us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8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80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Purpose of Personality Theories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All of the following are purposes of all personality theories except</a:t>
            </a:r>
          </a:p>
          <a:p>
            <a:pPr marL="971550" lvl="1" indent="-514350">
              <a:buAutoNum type="alphaLcPeriod"/>
            </a:pPr>
            <a:r>
              <a:rPr lang="en-CA" dirty="0" smtClean="0"/>
              <a:t>Organize various traits</a:t>
            </a:r>
          </a:p>
          <a:p>
            <a:pPr marL="971550" lvl="1" indent="-514350">
              <a:buAutoNum type="alphaLcPeriod"/>
            </a:pPr>
            <a:r>
              <a:rPr lang="en-CA" dirty="0" smtClean="0"/>
              <a:t>Explain differences between people</a:t>
            </a:r>
          </a:p>
          <a:p>
            <a:pPr marL="971550" lvl="1" indent="-514350">
              <a:buAutoNum type="alphaLcPeriod"/>
            </a:pPr>
            <a:r>
              <a:rPr lang="en-CA" dirty="0" smtClean="0"/>
              <a:t>Determine how life can be improved</a:t>
            </a:r>
          </a:p>
          <a:p>
            <a:pPr marL="971550" lvl="1" indent="-514350">
              <a:buAutoNum type="alphaLcPeriod"/>
            </a:pPr>
            <a:r>
              <a:rPr lang="en-CA" dirty="0" smtClean="0"/>
              <a:t>Catalogue the various personality traits </a:t>
            </a:r>
          </a:p>
          <a:p>
            <a:pPr marL="971550" lvl="1" indent="-514350">
              <a:buAutoNum type="alphaLcPeriod"/>
            </a:pP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Trait Theories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Trait theories makes two assumptions about people:</a:t>
            </a:r>
          </a:p>
          <a:p>
            <a:pPr marL="971550" lvl="1" indent="-514350">
              <a:buAutoNum type="alphaLcPeriod"/>
            </a:pPr>
            <a:r>
              <a:rPr lang="en-CA" dirty="0" smtClean="0"/>
              <a:t>People can change who they are; personalities are static.</a:t>
            </a:r>
          </a:p>
          <a:p>
            <a:pPr marL="971550" lvl="1" indent="-514350">
              <a:buAutoNum type="alphaLcPeriod"/>
            </a:pPr>
            <a:r>
              <a:rPr lang="en-CA" dirty="0" smtClean="0"/>
              <a:t>Traits can be exclusive to each other; traits are finite</a:t>
            </a:r>
          </a:p>
          <a:p>
            <a:pPr marL="971550" lvl="1" indent="-514350">
              <a:buAutoNum type="alphaLcPeriod"/>
            </a:pPr>
            <a:r>
              <a:rPr lang="en-CA" dirty="0" smtClean="0"/>
              <a:t>Personalities can be catalogued; behaviour can be changed</a:t>
            </a:r>
          </a:p>
          <a:p>
            <a:pPr marL="971550" lvl="1" indent="-514350">
              <a:buAutoNum type="alphaLcPeriod"/>
            </a:pPr>
            <a:r>
              <a:rPr lang="en-CA" dirty="0" smtClean="0"/>
              <a:t>All traits apply to all people; traits can be measured and quantified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8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Trait Theories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According to Gordon </a:t>
            </a:r>
            <a:r>
              <a:rPr lang="en-CA" dirty="0" err="1" smtClean="0"/>
              <a:t>Allport</a:t>
            </a:r>
            <a:r>
              <a:rPr lang="en-CA" dirty="0" smtClean="0"/>
              <a:t>,</a:t>
            </a:r>
          </a:p>
          <a:p>
            <a:pPr marL="971550" lvl="1" indent="-514350">
              <a:buAutoNum type="alphaLcPeriod"/>
            </a:pPr>
            <a:r>
              <a:rPr lang="en-CA" dirty="0" smtClean="0"/>
              <a:t>Cardinal traits make us predictable in most situations.</a:t>
            </a:r>
          </a:p>
          <a:p>
            <a:pPr marL="971550" lvl="1" indent="-514350">
              <a:buAutoNum type="alphaLcPeriod"/>
            </a:pPr>
            <a:r>
              <a:rPr lang="en-CA" dirty="0" smtClean="0"/>
              <a:t>Cardinal traits define who we are.</a:t>
            </a:r>
          </a:p>
          <a:p>
            <a:pPr marL="971550" lvl="1" indent="-514350">
              <a:buAutoNum type="alphaLcPeriod"/>
            </a:pPr>
            <a:r>
              <a:rPr lang="en-CA" dirty="0" smtClean="0"/>
              <a:t>Cardinal traits are not deemed central to the personality</a:t>
            </a:r>
          </a:p>
          <a:p>
            <a:pPr marL="971550" lvl="1" indent="-514350">
              <a:buAutoNum type="alphaLcPeriod"/>
            </a:pPr>
            <a:r>
              <a:rPr lang="en-CA" dirty="0" smtClean="0"/>
              <a:t>Cardinal traits are shared by all people.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Trait Theories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err="1" smtClean="0"/>
              <a:t>Allport’s</a:t>
            </a:r>
            <a:r>
              <a:rPr lang="en-CA" dirty="0" smtClean="0"/>
              <a:t> “central trait” is similar to Raymond </a:t>
            </a:r>
            <a:r>
              <a:rPr lang="en-CA" dirty="0" err="1" smtClean="0"/>
              <a:t>Cattell’s</a:t>
            </a:r>
            <a:r>
              <a:rPr lang="en-CA" dirty="0" smtClean="0"/>
              <a:t> </a:t>
            </a:r>
          </a:p>
          <a:p>
            <a:pPr marL="971550" lvl="1" indent="-514350">
              <a:buAutoNum type="alphaLcPeriod"/>
            </a:pPr>
            <a:r>
              <a:rPr lang="en-CA" dirty="0" smtClean="0"/>
              <a:t>Primary trait</a:t>
            </a:r>
          </a:p>
          <a:p>
            <a:pPr marL="971550" lvl="1" indent="-514350">
              <a:buAutoNum type="alphaLcPeriod"/>
            </a:pPr>
            <a:r>
              <a:rPr lang="en-CA" dirty="0" smtClean="0"/>
              <a:t>Secondary trait</a:t>
            </a:r>
          </a:p>
          <a:p>
            <a:pPr marL="971550" lvl="1" indent="-514350">
              <a:buAutoNum type="alphaLcPeriod"/>
            </a:pPr>
            <a:r>
              <a:rPr lang="en-CA" dirty="0" smtClean="0"/>
              <a:t>Surface trait</a:t>
            </a:r>
          </a:p>
          <a:p>
            <a:pPr marL="971550" lvl="1" indent="-514350">
              <a:buAutoNum type="alphaLcPeriod"/>
            </a:pPr>
            <a:r>
              <a:rPr lang="en-CA" dirty="0" smtClean="0"/>
              <a:t>Source trait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Psychoanalytic Theory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The father of psychoanalytic theory is</a:t>
            </a:r>
          </a:p>
          <a:p>
            <a:pPr marL="971550" lvl="1" indent="-514350">
              <a:buAutoNum type="alphaLcPeriod"/>
            </a:pPr>
            <a:r>
              <a:rPr lang="en-CA" dirty="0" smtClean="0"/>
              <a:t>Carl Jung</a:t>
            </a:r>
          </a:p>
          <a:p>
            <a:pPr marL="971550" lvl="1" indent="-514350">
              <a:buAutoNum type="alphaLcPeriod"/>
            </a:pPr>
            <a:r>
              <a:rPr lang="en-CA" dirty="0" smtClean="0"/>
              <a:t>Sigmund Freud</a:t>
            </a:r>
          </a:p>
          <a:p>
            <a:pPr marL="971550" lvl="1" indent="-514350">
              <a:buAutoNum type="alphaLcPeriod"/>
            </a:pPr>
            <a:r>
              <a:rPr lang="en-CA" dirty="0" smtClean="0"/>
              <a:t>Alfred Adler</a:t>
            </a:r>
          </a:p>
          <a:p>
            <a:pPr marL="971550" lvl="1" indent="-514350">
              <a:buAutoNum type="alphaLcPeriod"/>
            </a:pPr>
            <a:r>
              <a:rPr lang="en-CA" dirty="0" smtClean="0"/>
              <a:t>Abraham Maslow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Psychoanalytic Theory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The id represents</a:t>
            </a:r>
          </a:p>
          <a:p>
            <a:pPr marL="971550" lvl="1" indent="-514350">
              <a:buAutoNum type="alphaLcPeriod"/>
            </a:pPr>
            <a:r>
              <a:rPr lang="en-CA" dirty="0" smtClean="0"/>
              <a:t>Things you do through instinct</a:t>
            </a:r>
          </a:p>
          <a:p>
            <a:pPr marL="971550" lvl="1" indent="-514350">
              <a:buAutoNum type="alphaLcPeriod"/>
            </a:pPr>
            <a:r>
              <a:rPr lang="en-CA" dirty="0" smtClean="0"/>
              <a:t>Personality traits you learned from your parents</a:t>
            </a:r>
          </a:p>
          <a:p>
            <a:pPr marL="971550" lvl="1" indent="-514350">
              <a:buAutoNum type="alphaLcPeriod"/>
            </a:pPr>
            <a:r>
              <a:rPr lang="en-CA" dirty="0" smtClean="0"/>
              <a:t>Basic instincts to kill and create</a:t>
            </a:r>
          </a:p>
          <a:p>
            <a:pPr marL="971550" lvl="1" indent="-514350">
              <a:buAutoNum type="alphaLcPeriod"/>
            </a:pPr>
            <a:r>
              <a:rPr lang="en-CA" dirty="0" smtClean="0"/>
              <a:t>Your moral conscience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21600000">
                                      <p:cBhvr>
                                        <p:cTn id="5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Psychoanalytic Theory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Kayla is five years old, and her mum just had a baby.  Kayla was potty trained, but has suddenly started peeing her pants.  She is</a:t>
            </a:r>
          </a:p>
          <a:p>
            <a:pPr marL="971550" lvl="1" indent="-514350">
              <a:buAutoNum type="alphaLcPeriod"/>
            </a:pPr>
            <a:r>
              <a:rPr lang="en-CA" dirty="0" smtClean="0"/>
              <a:t>Projecting her insecurities</a:t>
            </a:r>
          </a:p>
          <a:p>
            <a:pPr marL="971550" lvl="1" indent="-514350">
              <a:buAutoNum type="alphaLcPeriod"/>
            </a:pPr>
            <a:r>
              <a:rPr lang="en-CA" dirty="0" smtClean="0"/>
              <a:t>Denying her insecurities</a:t>
            </a:r>
          </a:p>
          <a:p>
            <a:pPr marL="971550" lvl="1" indent="-514350">
              <a:buAutoNum type="alphaLcPeriod"/>
            </a:pPr>
            <a:r>
              <a:rPr lang="en-CA" dirty="0" smtClean="0"/>
              <a:t>Regressing</a:t>
            </a:r>
          </a:p>
          <a:p>
            <a:pPr marL="971550" lvl="1" indent="-514350">
              <a:buAutoNum type="alphaLcPeriod"/>
            </a:pPr>
            <a:r>
              <a:rPr lang="en-CA" dirty="0" smtClean="0"/>
              <a:t>Sublimating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Psychoanalytic Theory	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The job of the ego is to</a:t>
            </a:r>
          </a:p>
          <a:p>
            <a:pPr marL="971550" lvl="1" indent="-514350">
              <a:buAutoNum type="alphaLcPeriod"/>
            </a:pPr>
            <a:r>
              <a:rPr lang="en-CA" dirty="0" smtClean="0"/>
              <a:t>Balance out the demands of the id and superego</a:t>
            </a:r>
          </a:p>
          <a:p>
            <a:pPr marL="971550" lvl="1" indent="-514350">
              <a:buAutoNum type="alphaLcPeriod"/>
            </a:pPr>
            <a:r>
              <a:rPr lang="en-CA" dirty="0" smtClean="0"/>
              <a:t>Suppress the needs of the id</a:t>
            </a:r>
          </a:p>
          <a:p>
            <a:pPr marL="971550" lvl="1" indent="-514350">
              <a:buAutoNum type="alphaLcPeriod"/>
            </a:pPr>
            <a:r>
              <a:rPr lang="en-CA" dirty="0" smtClean="0"/>
              <a:t>Determine what defence mechanism to use</a:t>
            </a:r>
          </a:p>
          <a:p>
            <a:pPr marL="971550" lvl="1" indent="-514350">
              <a:buAutoNum type="alphaLcPeriod"/>
            </a:pPr>
            <a:r>
              <a:rPr lang="en-CA" dirty="0" smtClean="0"/>
              <a:t>Be the moral guidance for a person.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Psychoanalytic Theory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According to Freud’s defence mechanisms, what is the only healthy way to manage inappropriate feelings or desires?</a:t>
            </a:r>
          </a:p>
          <a:p>
            <a:pPr marL="971550" lvl="1" indent="-514350">
              <a:buAutoNum type="alphaLcPeriod"/>
            </a:pPr>
            <a:r>
              <a:rPr lang="en-CA" dirty="0" smtClean="0"/>
              <a:t>Rationalization</a:t>
            </a:r>
          </a:p>
          <a:p>
            <a:pPr marL="971550" lvl="1" indent="-514350">
              <a:buAutoNum type="alphaLcPeriod"/>
            </a:pPr>
            <a:r>
              <a:rPr lang="en-CA" dirty="0" smtClean="0"/>
              <a:t>Intellectualization</a:t>
            </a:r>
          </a:p>
          <a:p>
            <a:pPr marL="971550" lvl="1" indent="-514350">
              <a:buAutoNum type="alphaLcPeriod"/>
            </a:pPr>
            <a:r>
              <a:rPr lang="en-CA" dirty="0" smtClean="0"/>
              <a:t>Displacement</a:t>
            </a:r>
          </a:p>
          <a:p>
            <a:pPr marL="971550" lvl="1" indent="-514350">
              <a:buAutoNum type="alphaLcPeriod"/>
            </a:pPr>
            <a:r>
              <a:rPr lang="en-CA" dirty="0" smtClean="0"/>
              <a:t>Sublimation</a:t>
            </a:r>
          </a:p>
          <a:p>
            <a:pPr marL="971550" lvl="1" indent="-514350">
              <a:buAutoNum type="alphaLcPeriod"/>
            </a:pPr>
            <a:endParaRPr lang="en-CA" dirty="0" smtClean="0"/>
          </a:p>
          <a:p>
            <a:pPr marL="971550" lvl="1" indent="-514350">
              <a:buAutoNum type="alphaLcPeriod"/>
            </a:pPr>
            <a:endParaRPr lang="en-CA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Psychoanalytic Theory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The id, ego, and superego operate on what principles respectively?</a:t>
            </a:r>
          </a:p>
          <a:p>
            <a:pPr marL="971550" lvl="1" indent="-514350">
              <a:buAutoNum type="alphaLcPeriod"/>
            </a:pPr>
            <a:r>
              <a:rPr lang="en-CA" dirty="0" smtClean="0"/>
              <a:t>Dominate, regulate, frustrate</a:t>
            </a:r>
          </a:p>
          <a:p>
            <a:pPr marL="971550" lvl="1" indent="-514350">
              <a:buAutoNum type="alphaLcPeriod"/>
            </a:pPr>
            <a:r>
              <a:rPr lang="en-CA" dirty="0" smtClean="0"/>
              <a:t>Pleasure, reality, morality</a:t>
            </a:r>
          </a:p>
          <a:p>
            <a:pPr marL="971550" lvl="1" indent="-514350">
              <a:buAutoNum type="alphaLcPeriod"/>
            </a:pPr>
            <a:r>
              <a:rPr lang="en-CA" dirty="0" smtClean="0"/>
              <a:t>Pleasure, morality, reality</a:t>
            </a:r>
          </a:p>
          <a:p>
            <a:pPr marL="971550" lvl="1" indent="-514350">
              <a:buAutoNum type="alphaLcPeriod"/>
            </a:pPr>
            <a:r>
              <a:rPr lang="en-CA" dirty="0" smtClean="0"/>
              <a:t>Reality, morality, pleasure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21600000">
                                      <p:cBhvr>
                                        <p:cTn id="4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Psychoanalytic Theory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Which of the following is NOT one of Freud’s defence mechanisms?</a:t>
            </a:r>
          </a:p>
          <a:p>
            <a:pPr marL="971550" lvl="1" indent="-514350">
              <a:buAutoNum type="alphaLcPeriod"/>
            </a:pPr>
            <a:r>
              <a:rPr lang="en-CA" dirty="0" smtClean="0"/>
              <a:t>Reaction formation</a:t>
            </a:r>
          </a:p>
          <a:p>
            <a:pPr marL="971550" lvl="1" indent="-514350">
              <a:buAutoNum type="alphaLcPeriod"/>
            </a:pPr>
            <a:r>
              <a:rPr lang="en-CA" dirty="0" smtClean="0"/>
              <a:t>Repression</a:t>
            </a:r>
          </a:p>
          <a:p>
            <a:pPr marL="971550" lvl="1" indent="-514350">
              <a:buAutoNum type="alphaLcPeriod"/>
            </a:pPr>
            <a:r>
              <a:rPr lang="en-CA" dirty="0" smtClean="0"/>
              <a:t>Denial</a:t>
            </a:r>
          </a:p>
          <a:p>
            <a:pPr marL="971550" lvl="1" indent="-514350">
              <a:buAutoNum type="alphaLcPeriod"/>
            </a:pPr>
            <a:r>
              <a:rPr lang="en-CA" dirty="0" smtClean="0"/>
              <a:t>Speculation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93</TotalTime>
  <Words>674</Words>
  <Application>Microsoft Office PowerPoint</Application>
  <PresentationFormat>On-screen Show (4:3)</PresentationFormat>
  <Paragraphs>128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Module</vt:lpstr>
      <vt:lpstr>Chapter 14 Review</vt:lpstr>
      <vt:lpstr>Purpose of Personality Theories</vt:lpstr>
      <vt:lpstr>Psychoanalytic Theory</vt:lpstr>
      <vt:lpstr>Psychoanalytic Theory</vt:lpstr>
      <vt:lpstr>Psychoanalytic Theory</vt:lpstr>
      <vt:lpstr>Psychoanalytic Theory </vt:lpstr>
      <vt:lpstr>Psychoanalytic Theory</vt:lpstr>
      <vt:lpstr>Psychoanalytic Theory</vt:lpstr>
      <vt:lpstr>Psychoanalytic Theory</vt:lpstr>
      <vt:lpstr>Learning Theories</vt:lpstr>
      <vt:lpstr>Learning Theories </vt:lpstr>
      <vt:lpstr>Learning Theories</vt:lpstr>
      <vt:lpstr>Learning Theories</vt:lpstr>
      <vt:lpstr>Humanistic Theories</vt:lpstr>
      <vt:lpstr>Humanistic Theories</vt:lpstr>
      <vt:lpstr>Humanistic Theories</vt:lpstr>
      <vt:lpstr>Humanistic Theories</vt:lpstr>
      <vt:lpstr>Humanistic Theories</vt:lpstr>
      <vt:lpstr>Cognitive Theories</vt:lpstr>
      <vt:lpstr>Trait Theories</vt:lpstr>
      <vt:lpstr>Trait Theories</vt:lpstr>
      <vt:lpstr>Trait Theories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14 Review</dc:title>
  <dc:creator>OAW</dc:creator>
  <cp:lastModifiedBy>WSS USer</cp:lastModifiedBy>
  <cp:revision>70</cp:revision>
  <dcterms:created xsi:type="dcterms:W3CDTF">2010-05-06T05:43:37Z</dcterms:created>
  <dcterms:modified xsi:type="dcterms:W3CDTF">2010-05-06T16:31:58Z</dcterms:modified>
</cp:coreProperties>
</file>